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Instrument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strumentSans-bold.fntdata"/><Relationship Id="rId14" Type="http://schemas.openxmlformats.org/officeDocument/2006/relationships/font" Target="fonts/InstrumentSans-regular.fntdata"/><Relationship Id="rId17" Type="http://schemas.openxmlformats.org/officeDocument/2006/relationships/font" Target="fonts/InstrumentSans-boldItalic.fntdata"/><Relationship Id="rId16" Type="http://schemas.openxmlformats.org/officeDocument/2006/relationships/font" Target="fonts/Instrumen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0" Type="http://schemas.openxmlformats.org/officeDocument/2006/relationships/image" Target="../media/image39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793790" y="3408878"/>
            <a:ext cx="735556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How Consensus Is Reached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Exploring Proof-of-Work, Proof-of-Stake, and Beyond.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What is Consensus in Blockchain?</a:t>
            </a:r>
            <a:endParaRPr b="0" i="0" sz="445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Definition</a:t>
            </a:r>
            <a:endParaRPr b="0" i="0" sz="220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1530906" y="4040981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Agreement among nodes on the current state of the blockchain.</a:t>
            </a:r>
            <a:endParaRPr b="0" i="0" sz="175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Why It's Needed</a:t>
            </a:r>
            <a:endParaRPr b="0" i="0" sz="220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5450919" y="4040981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Prevents fraud, ensures one version of truth.</a:t>
            </a:r>
            <a:endParaRPr b="0" i="0" sz="17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Real-Life Analogy</a:t>
            </a:r>
            <a:endParaRPr b="0" i="0" sz="220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 class vote for a class representative; the majority decides.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793790" y="1557933"/>
            <a:ext cx="974348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Overview of Consensus Mechanisms</a:t>
            </a:r>
            <a:endParaRPr b="0" i="0" sz="44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93790" y="2720340"/>
            <a:ext cx="4196358" cy="2039422"/>
          </a:xfrm>
          <a:prstGeom prst="roundRect">
            <a:avLst>
              <a:gd fmla="val 4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028224" y="29547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Proof of Work (PoW)</a:t>
            </a:r>
            <a:endParaRPr b="0" i="0" sz="220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1028224" y="3445193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Energy-intensive mining to validate transactions.</a:t>
            </a:r>
            <a:endParaRPr b="0" i="0" sz="175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5216962" y="2720340"/>
            <a:ext cx="4196358" cy="2039422"/>
          </a:xfrm>
          <a:prstGeom prst="roundRect">
            <a:avLst>
              <a:gd fmla="val 4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451396" y="29547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Proof of Stake (PoS)</a:t>
            </a:r>
            <a:endParaRPr b="0" i="0" sz="220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5451396" y="3445193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Validators chosen by coin ownership for efficiency.</a:t>
            </a:r>
            <a:endParaRPr b="0" i="0" sz="17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9640133" y="2720340"/>
            <a:ext cx="4196358" cy="2039422"/>
          </a:xfrm>
          <a:prstGeom prst="roundRect">
            <a:avLst>
              <a:gd fmla="val 467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9874568" y="2954774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Delegated Proof of Stake (DPoS)</a:t>
            </a:r>
            <a:endParaRPr b="0" i="0" sz="220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9874568" y="3799523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Stakeholders vote for a limited number of delegates.</a:t>
            </a:r>
            <a:endParaRPr b="0" i="0" sz="175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793790" y="4986576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1028224" y="5221010"/>
            <a:ext cx="322790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Proof of Authority (PoA)</a:t>
            </a:r>
            <a:endParaRPr b="0" i="0" sz="220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1028224" y="5711428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Trusted entities validate transactions in private networks.</a:t>
            </a:r>
            <a:endParaRPr b="0" i="0" sz="175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7428667" y="4986576"/>
            <a:ext cx="6408063" cy="1685092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7663101" y="5221010"/>
            <a:ext cx="567142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Practical Byzantine Fault Tolerance (PBFT)</a:t>
            </a:r>
            <a:endParaRPr b="0" i="0" sz="22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7663101" y="5711428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Agreement achieved despite malicious nodes in permissioned chains.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3281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709136" y="3090029"/>
            <a:ext cx="7544276" cy="633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950"/>
              <a:buFont typeface="Instrument Sans"/>
              <a:buNone/>
            </a:pPr>
            <a:r>
              <a:rPr b="0" i="0" lang="en-US" sz="39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Proof of Work (PoW) – Concept</a:t>
            </a:r>
            <a:endParaRPr b="0" i="0" sz="3950" u="none" cap="none" strike="noStrike"/>
          </a:p>
        </p:txBody>
      </p:sp>
      <p:pic>
        <p:nvPicPr>
          <p:cNvPr descr="preencoded.png"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136" y="4027051"/>
            <a:ext cx="1013103" cy="121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Instrument Sans"/>
              <a:buNone/>
            </a:pPr>
            <a:r>
              <a:rPr b="0" i="0" lang="en-US" sz="19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Mining Puzzles</a:t>
            </a:r>
            <a:endParaRPr b="0" i="0" sz="19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Instrument Sans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Miners solve complex cryptographic puzzles.</a:t>
            </a:r>
            <a:endParaRPr b="0" i="0" sz="1550" u="none" cap="none" strike="noStrike"/>
          </a:p>
        </p:txBody>
      </p:sp>
      <p:pic>
        <p:nvPicPr>
          <p:cNvPr descr="preencoded.png"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136" y="5242798"/>
            <a:ext cx="1013103" cy="121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Instrument Sans"/>
              <a:buNone/>
            </a:pPr>
            <a:r>
              <a:rPr b="0" i="0" lang="en-US" sz="19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Nonce Guessing</a:t>
            </a:r>
            <a:endParaRPr b="0" i="0" sz="195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Instrument Sans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They guess a 'nonce' to achieve a target hash.</a:t>
            </a:r>
            <a:endParaRPr b="0" i="0" sz="1550" u="none" cap="none" strike="noStrike"/>
          </a:p>
        </p:txBody>
      </p:sp>
      <p:pic>
        <p:nvPicPr>
          <p:cNvPr descr="preencoded.png" id="105" name="Google Shape;10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136" y="6458545"/>
            <a:ext cx="1013103" cy="121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50"/>
              <a:buFont typeface="Instrument Sans"/>
              <a:buNone/>
            </a:pPr>
            <a:r>
              <a:rPr b="0" i="0" lang="en-US" sz="19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High Energy</a:t>
            </a:r>
            <a:endParaRPr b="0" i="0" sz="195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50"/>
              <a:buFont typeface="Instrument Sans"/>
              <a:buNone/>
            </a:pPr>
            <a:r>
              <a:rPr b="0" i="0" lang="en-US" sz="15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This process consumes significant energy and computation.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Proof of Stake (PoS) – Concept</a:t>
            </a:r>
            <a:endParaRPr b="0" i="0" sz="4450" u="none" cap="none" strike="noStrike"/>
          </a:p>
        </p:txBody>
      </p:sp>
      <p:pic>
        <p:nvPicPr>
          <p:cNvPr descr="preencoded.png" id="115" name="Google Shape;1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80714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793790" y="4600932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Coin Ownership</a:t>
            </a:r>
            <a:endParaRPr b="0" i="0" sz="220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793790" y="5091351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Validators are chosen based on their coin ownership, or "stake."</a:t>
            </a:r>
            <a:endParaRPr b="0" i="0" sz="1750" u="none" cap="none" strike="noStrike"/>
          </a:p>
        </p:txBody>
      </p:sp>
      <p:pic>
        <p:nvPicPr>
          <p:cNvPr descr="preencoded.png" id="118" name="Google Shape;11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7093" y="380714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3407093" y="4600932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Energy Efficient</a:t>
            </a:r>
            <a:endParaRPr b="0" i="0" sz="220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3407093" y="5091351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It requires less computation and is more energy efficient.</a:t>
            </a:r>
            <a:endParaRPr b="0" i="0" sz="1750" u="none" cap="none" strike="noStrike"/>
          </a:p>
        </p:txBody>
      </p:sp>
      <p:pic>
        <p:nvPicPr>
          <p:cNvPr descr="preencoded.png" id="121" name="Google Shape;12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0395" y="380714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6020395" y="4600932"/>
            <a:ext cx="232981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Higher Chance</a:t>
            </a:r>
            <a:endParaRPr b="0" i="0" sz="220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6020395" y="5091351"/>
            <a:ext cx="232981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 larger stake increases the chance to validate blocks.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793790" y="2181344"/>
            <a:ext cx="815090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Other Consensus Mechanisms</a:t>
            </a:r>
            <a:endParaRPr b="0" i="0" sz="445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793790" y="3457099"/>
            <a:ext cx="3978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DPoS: Delegated Proof of Stake</a:t>
            </a:r>
            <a:endParaRPr b="0" i="0" sz="220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793790" y="4392573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Stakeholders vote to elect a limited number of validators, similar to electing a parliament.</a:t>
            </a:r>
            <a:endParaRPr b="0" i="0" sz="175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5332928" y="3457099"/>
            <a:ext cx="306919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PoA: Proof of Authority</a:t>
            </a:r>
            <a:endParaRPr b="0" i="0" sz="220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5332928" y="4038243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Transactions are validated by a set of pre-approved, trusted validators. Often used in private or consortium blockchain networks.</a:t>
            </a:r>
            <a:endParaRPr b="0" i="0" sz="175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9872067" y="3457099"/>
            <a:ext cx="3978116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PBFT: Practical Byzantine Fault Tolerance</a:t>
            </a:r>
            <a:endParaRPr b="0" i="0" sz="220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9872067" y="4392573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Enables agreement within a network even if some nodes act maliciously. Commonly used in permissioned chains.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793790" y="1707594"/>
            <a:ext cx="1158394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Delegated Proof of Stake (DPoS) – Concept</a:t>
            </a:r>
            <a:endParaRPr b="0" i="0" sz="44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2313861" y="32712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PoS Variation</a:t>
            </a:r>
            <a:endParaRPr b="0" i="0" sz="220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793790" y="3761661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DPoS is a variation of Proof of Stake.</a:t>
            </a:r>
            <a:endParaRPr b="0" i="0" sz="1750" u="none" cap="none" strike="noStrike"/>
          </a:p>
        </p:txBody>
      </p:sp>
      <p:pic>
        <p:nvPicPr>
          <p:cNvPr descr="preencoded.png"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4791" y="329362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Vote for Delegates</a:t>
            </a:r>
            <a:endParaRPr b="0" i="0" sz="220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Coin holders vote for delegates, also called witnesses or validators.</a:t>
            </a:r>
            <a:endParaRPr b="0" i="0" sz="1750" u="none" cap="none" strike="noStrike"/>
          </a:p>
        </p:txBody>
      </p:sp>
      <p:pic>
        <p:nvPicPr>
          <p:cNvPr descr="preencoded.png" id="149" name="Google Shape;14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1" name="Google Shape;15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0220" y="329362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Limited Delegates</a:t>
            </a:r>
            <a:endParaRPr b="0" i="0" sz="220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Only a limited number of delegates validate and create blocks.</a:t>
            </a:r>
            <a:endParaRPr b="0" i="0" sz="1750" u="none" cap="none" strike="noStrike"/>
          </a:p>
        </p:txBody>
      </p:sp>
      <p:pic>
        <p:nvPicPr>
          <p:cNvPr descr="preencoded.png" id="154" name="Google Shape;15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6" name="Google Shape;15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30220" y="577905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2313861" y="50857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Voting Power</a:t>
            </a:r>
            <a:endParaRPr b="0" i="0" sz="220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Voting power is proportional to the amount of stake held.</a:t>
            </a:r>
            <a:endParaRPr b="0" i="0" sz="1750" u="none" cap="none" strike="noStrike"/>
          </a:p>
        </p:txBody>
      </p:sp>
      <p:pic>
        <p:nvPicPr>
          <p:cNvPr descr="preencoded.png" id="159" name="Google Shape;159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89258" y="287000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4791" y="5779056"/>
            <a:ext cx="255151" cy="31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DPoS – How It Works</a:t>
            </a:r>
            <a:endParaRPr b="0" i="0" sz="445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1048941" y="2096453"/>
            <a:ext cx="30480" cy="5085636"/>
          </a:xfrm>
          <a:prstGeom prst="roundRect">
            <a:avLst>
              <a:gd fmla="val 31255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1273612" y="2336363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860" y="2138958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2183011" y="21743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Token Holder Votes</a:t>
            </a:r>
            <a:endParaRPr b="0" i="0" sz="22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2183011" y="2664738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Token holders cast votes using their staked coins.</a:t>
            </a:r>
            <a:endParaRPr b="0" i="0" sz="175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6" name="Google Shape;1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352377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2183011" y="35591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Top Delegates</a:t>
            </a:r>
            <a:endParaRPr b="0" i="0" sz="22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2183011" y="4049554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 top delegates gain rights to produce blocks.</a:t>
            </a:r>
            <a:endParaRPr b="0" i="0" sz="175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1" name="Google Shape;18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860" y="490859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2183011" y="49439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Rotating Turns</a:t>
            </a:r>
            <a:endParaRPr b="0" i="0" sz="22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2183011" y="5434370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Delegates take turns creating new blocks.</a:t>
            </a:r>
            <a:endParaRPr b="0" i="0" sz="175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1273612" y="6490811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60" y="6293406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/>
          <p:nvPr/>
        </p:nvSpPr>
        <p:spPr>
          <a:xfrm>
            <a:off x="2183011" y="6328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Voted Out</a:t>
            </a:r>
            <a:endParaRPr b="0" i="0" sz="2200" u="none" cap="none" strike="noStrike"/>
          </a:p>
        </p:txBody>
      </p:sp>
      <p:sp>
        <p:nvSpPr>
          <p:cNvPr id="188" name="Google Shape;188;p19"/>
          <p:cNvSpPr/>
          <p:nvPr/>
        </p:nvSpPr>
        <p:spPr>
          <a:xfrm>
            <a:off x="2183011" y="6819186"/>
            <a:ext cx="116535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Poor-performing delegates can be voted out by the community.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CBCCC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DPoS – Technical Characteristics</a:t>
            </a:r>
            <a:endParaRPr b="0" i="0" sz="445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1303973" y="2833330"/>
            <a:ext cx="319504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Fast Block Confirmation</a:t>
            </a:r>
            <a:endParaRPr b="0" i="0" sz="220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Blocks are confirmed quickly due to fewer validators.</a:t>
            </a:r>
            <a:endParaRPr b="0" i="0" sz="175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Low Energy Usage</a:t>
            </a:r>
            <a:endParaRPr b="0" i="0" sz="2200" u="none" cap="none" strike="noStrike"/>
          </a:p>
        </p:txBody>
      </p:sp>
      <p:sp>
        <p:nvSpPr>
          <p:cNvPr id="201" name="Google Shape;201;p20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No mining involved, leading to minimal energy consumption.</a:t>
            </a:r>
            <a:endParaRPr b="0" i="0" sz="175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Governance Layer</a:t>
            </a:r>
            <a:endParaRPr b="0" i="0" sz="2200" u="none" cap="none" strike="noStrike"/>
          </a:p>
        </p:txBody>
      </p:sp>
      <p:sp>
        <p:nvSpPr>
          <p:cNvPr id="204" name="Google Shape;204;p20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Voting mechanism enables direct community governance.</a:t>
            </a:r>
            <a:endParaRPr b="0" i="0" sz="1750" u="none" cap="none" strike="noStrike"/>
          </a:p>
        </p:txBody>
      </p:sp>
      <p:sp>
        <p:nvSpPr>
          <p:cNvPr id="205" name="Google Shape;205;p2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fmla="val 56033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Active Participation</a:t>
            </a:r>
            <a:endParaRPr b="0" i="0" sz="2200" u="none" cap="none" strike="noStrike"/>
          </a:p>
        </p:txBody>
      </p:sp>
      <p:sp>
        <p:nvSpPr>
          <p:cNvPr id="207" name="Google Shape;207;p20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Requires ongoing engagement from stakeholders.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